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62" r:id="rId3"/>
    <p:sldId id="334" r:id="rId4"/>
    <p:sldId id="365" r:id="rId5"/>
    <p:sldId id="364" r:id="rId6"/>
    <p:sldId id="338" r:id="rId7"/>
    <p:sldId id="340" r:id="rId8"/>
    <p:sldId id="341" r:id="rId9"/>
    <p:sldId id="343" r:id="rId10"/>
    <p:sldId id="346" r:id="rId11"/>
    <p:sldId id="342" r:id="rId12"/>
    <p:sldId id="348" r:id="rId13"/>
    <p:sldId id="350" r:id="rId14"/>
    <p:sldId id="351" r:id="rId15"/>
    <p:sldId id="345" r:id="rId16"/>
    <p:sldId id="363" r:id="rId17"/>
    <p:sldId id="333" r:id="rId18"/>
    <p:sldId id="323" r:id="rId19"/>
    <p:sldId id="366" r:id="rId20"/>
    <p:sldId id="367" r:id="rId21"/>
    <p:sldId id="303" r:id="rId22"/>
    <p:sldId id="328" r:id="rId23"/>
    <p:sldId id="331" r:id="rId24"/>
    <p:sldId id="368" r:id="rId25"/>
    <p:sldId id="369" r:id="rId26"/>
    <p:sldId id="370" r:id="rId27"/>
    <p:sldId id="359" r:id="rId28"/>
    <p:sldId id="361" r:id="rId29"/>
    <p:sldId id="362" r:id="rId30"/>
    <p:sldId id="32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/>
    <p:restoredTop sz="94675"/>
  </p:normalViewPr>
  <p:slideViewPr>
    <p:cSldViewPr snapToGrid="0" snapToObjects="1">
      <p:cViewPr varScale="1">
        <p:scale>
          <a:sx n="106" d="100"/>
          <a:sy n="106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EAC5-8408-0C43-AB39-DDB88E48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FC6F-BB5C-0A48-A8A0-D6FD9411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39F2-B6FF-9E42-9A5B-4D6C301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D46-BC7C-2540-A352-8B235E7C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6FCC-A17E-2F4B-9816-171EF87C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B64-C7B8-5348-85F3-6458617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75B7-DB58-7844-86B3-23F0FBA1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E74D-ABFD-9546-9FF5-9E87A8D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21D09-8997-0145-A869-084126E8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DBB6-BAEF-5246-B40E-D650F33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13836-E09C-8A45-B943-CED54C124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2D9A-B163-3744-9195-6B9DA44D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3F41-9424-2F44-9DA5-3494AA52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259C-07E5-104E-A20C-4F7767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6BD5-2A9C-2A4B-8707-1A8D4AB1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8771-0FCB-1849-97C5-15DEF916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ACCB-6D65-444B-90BF-E52B5E1E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A67CE-7845-124E-8006-FDE39738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F6F0-F3EC-0740-8E59-8E07B86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5EE6-B37C-A14F-9F8D-626A1A6B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54AE-1DF0-0A45-A49E-054838A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473B-B4CD-F146-8D7B-136AC5CC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AE9E-3458-2249-A417-D16310E1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904-C1CA-B845-9A35-0C669BD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D05C-2B9E-7540-B264-B6CA1BC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C57-90BD-3241-814F-BB89C538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7678-2512-5641-AAD6-87CA9EAC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9819-4193-9A4B-B2CA-1DC70FD8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32BF-9CE8-E845-A024-E84DFEE4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A64C-77F1-B348-921B-3C7672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322C7-413E-A747-B152-9B86ACA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E9EC-4BEF-7943-B721-5A64C2F7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F98B3-8552-CB40-A76E-CF7B590B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17982-ABA9-ED49-9BDE-FD5F3AD78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983A5-59AA-3D46-A493-E19EC5D8F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E1B4F-A726-1943-9A11-A6AB19F60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D71D-9D68-0042-95F4-00A97F3B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3355-33F6-4E49-BECA-36338EAE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71BAE-3E2E-7A41-B67B-8360766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2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CA99-3127-D041-8B28-9BB8EAA9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1FC8-A284-574E-8B44-F8FCBD4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7701-E120-C546-B253-E793ACE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63F5-7D25-B14B-9F02-39518AB4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A9B1-EF5E-744E-BA01-D757DF7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7D91-975F-7C4C-9155-B4ECCC6A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B2B3-E388-4644-9D61-330A5CEF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DCD4-5E72-E145-9D54-3E9A77B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0BAA-5BAA-C744-A4B4-6AE5693C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FF3E-91C8-FC4A-9F2B-4DC79F64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90D91-29EC-EF47-A7AF-62E4EE3B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EB4AA-A905-BA49-AD8A-4CA03B0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F4BAF-2D8E-2344-BA91-FCE4129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BA47-DE99-164D-B67E-8812CAB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0BA5-9A7E-834F-92BD-D9376C9B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58FB2-5936-644B-A189-5D66795A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6BAB-FFAA-B14A-9889-2DAE142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C1E7-38A2-1A4E-B910-287FF62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9FCC8-8F6E-3B4A-ADD7-73B94A35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524F-5BC8-F049-914A-A2995F1D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1C70-C5C8-5248-B978-45E99089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A288-F7FC-0840-AD58-2BD8253A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BB814-64FE-A046-86EF-08998BAE629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ADD0-8084-3D4D-B4F5-A2C2941F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D72A-71AB-744A-AB70-74F9513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9409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we’ve learned (</a:t>
            </a:r>
            <a:r>
              <a:rPr lang="en-US" sz="2400" b="1" dirty="0">
                <a:solidFill>
                  <a:srgbClr val="7030A0"/>
                </a:solidFill>
              </a:rPr>
              <a:t>and going to learn today</a:t>
            </a:r>
            <a:r>
              <a:rPr lang="en-US" sz="2400" b="1" dirty="0"/>
              <a:t>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/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Python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enter numbers in scientific notation: the E-format.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manipulate units using </a:t>
                </a:r>
                <a:r>
                  <a:rPr lang="en-US" sz="2400" dirty="0" err="1"/>
                  <a:t>AssignQuantity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make a state space grid using </a:t>
                </a:r>
                <a:r>
                  <a:rPr lang="en-US" sz="2400" dirty="0" err="1"/>
                  <a:t>Statespace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plot thermodynamic surfaces (like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): </a:t>
                </a:r>
                <a:r>
                  <a:rPr lang="en-US" sz="2400" dirty="0" err="1"/>
                  <a:t>plt.xlabel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plt.ylabel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plt.grid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plt.figure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ax.plot_surface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ax.set_xlabel</a:t>
                </a:r>
                <a:r>
                  <a:rPr lang="en-US" sz="2400" dirty="0"/>
                  <a:t> (etc.).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Scalar variables vs grid variables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Thermo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Kinetic-molecular picture of gases: why gases cool on expansion,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Thermodynamic surface</a:t>
                </a:r>
                <a:r>
                  <a:rPr lang="en-US" sz="2400" dirty="0"/>
                  <a:t>, </a:t>
                </a:r>
                <a:r>
                  <a:rPr lang="en-US" sz="2400" i="1" dirty="0"/>
                  <a:t>state function, state space, Boyle isotherms, and Gay-Lussac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isochores</a:t>
                </a:r>
                <a:r>
                  <a:rPr lang="en-US" sz="2400" i="1" dirty="0"/>
                  <a:t>.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meaning of notations 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Differences between ideal and vdw gas, esp. conditions they differ most (i.e., low volume).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Physical &amp; mathematical reasoning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𝑣𝑑𝑤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low temperature,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high temperature, </a:t>
                </a:r>
                <a:r>
                  <a:rPr lang="en-US" sz="2400" dirty="0"/>
                  <a:t>and the transition temperature between them, </a:t>
                </a:r>
                <a:r>
                  <a:rPr lang="en-US" sz="2400" i="1" dirty="0" err="1"/>
                  <a:t>T</a:t>
                </a:r>
                <a:r>
                  <a:rPr lang="en-US" sz="2400" i="1" baseline="-25000" dirty="0" err="1"/>
                  <a:t>Boyle</a:t>
                </a:r>
                <a:r>
                  <a:rPr lang="en-US" sz="2400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  <a:blipFill>
                <a:blip r:embed="rId2"/>
                <a:stretch>
                  <a:fillRect l="-851" t="-63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1F57B0-95CD-EAD6-CDF3-C60B57F82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1A8CD63-DEE4-EAF6-9038-B6A1BAC9BECB}"/>
              </a:ext>
            </a:extLst>
          </p:cNvPr>
          <p:cNvGrpSpPr/>
          <p:nvPr/>
        </p:nvGrpSpPr>
        <p:grpSpPr>
          <a:xfrm>
            <a:off x="6095550" y="4493546"/>
            <a:ext cx="4815769" cy="2040268"/>
            <a:chOff x="7444580" y="4064240"/>
            <a:chExt cx="4815769" cy="20402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A9DF9C-EAC5-641B-8838-A0D144C909BF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9F1B7F2-29BD-E804-EE3C-ACBB17CEC6F2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20" name="Parallelogram 19">
                  <a:extLst>
                    <a:ext uri="{FF2B5EF4-FFF2-40B4-BE49-F238E27FC236}">
                      <a16:creationId xmlns:a16="http://schemas.microsoft.com/office/drawing/2014/main" id="{FEDBAEF4-D207-60EF-51EA-3AE3C437D114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FCEFBE-3648-2F5B-4D6A-59B3ED1A63DB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C55433-3C5B-FC50-2DFB-EA614DDD53C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642F014-8065-F191-363C-E3084BF7AE99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2B82BA2-FDCD-C91D-8EEE-76A0C3850B72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A793D57-A309-031C-438A-BFC224F0A85C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EECC87-C9D5-3224-8950-981D1E2FAD28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A948D10-DDF3-3C69-1ACD-841ABA005A80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D494106-C202-97E8-185C-8FC397B27FED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13CECBF-9045-E714-5420-B35C4A2429DD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25580C6-B3DC-C582-94F5-9C7DB880564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F8705EB-B92B-E9C8-C16F-2A5B1CE06B80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6A5F344-EB7B-703A-8740-B4B4B1E78652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60F250-24E7-5661-8802-8ACE024B9097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95F0D12-0597-C04E-F3C7-E44CE192CE27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685F75-8B9C-A736-0CE8-9357EAE31E2D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7B3A2A62-D382-9E54-C928-3CE35854F761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78415-7FD1-AD83-82AC-B422EFF39ED3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 (rows)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852AB2-A10D-E81F-6F25-06CED1F78E1D}"/>
                </a:ext>
              </a:extLst>
            </p:cNvPr>
            <p:cNvGrpSpPr/>
            <p:nvPr/>
          </p:nvGrpSpPr>
          <p:grpSpPr>
            <a:xfrm rot="19515297">
              <a:off x="7444580" y="4064240"/>
              <a:ext cx="3615706" cy="657408"/>
              <a:chOff x="8291083" y="5357053"/>
              <a:chExt cx="3615706" cy="657408"/>
            </a:xfrm>
          </p:grpSpPr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035DEFFD-1593-E928-EE89-E0BA2128CC15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E25CD7-99E0-FA78-362F-2899C0AAED7F}"/>
                  </a:ext>
                </a:extLst>
              </p:cNvPr>
              <p:cNvSpPr txBox="1"/>
              <p:nvPr/>
            </p:nvSpPr>
            <p:spPr>
              <a:xfrm rot="21410627">
                <a:off x="8291083" y="535705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 (columns)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30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C05629-4718-482D-EA63-DDDDD7AC9FFC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2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 So </a:t>
            </a:r>
            <a:r>
              <a:rPr lang="en-US" sz="2400" b="1" dirty="0" err="1"/>
              <a:t>Pgrid_ideal</a:t>
            </a:r>
            <a:r>
              <a:rPr lang="en-US" sz="2400" b="1" dirty="0"/>
              <a:t> is also a gridded variable</a:t>
            </a:r>
            <a:r>
              <a:rPr lang="en-US" sz="2400" dirty="0"/>
              <a:t>!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7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274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Visualizing a calculated gridded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0" b="12171"/>
          <a:stretch/>
        </p:blipFill>
        <p:spPr>
          <a:xfrm>
            <a:off x="38583" y="712170"/>
            <a:ext cx="11513561" cy="15881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D80948-EFFA-7C28-36C2-8BBBA6DD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08" y="2300339"/>
            <a:ext cx="5960445" cy="4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AB7B5-EA2B-B26E-6720-CF63A87A2F88}"/>
              </a:ext>
            </a:extLst>
          </p:cNvPr>
          <p:cNvSpPr txBox="1"/>
          <p:nvPr/>
        </p:nvSpPr>
        <p:spPr>
          <a:xfrm rot="1192743">
            <a:off x="2928382" y="6325293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 temperatures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3ACD2-98B9-7A1B-9F20-5C0F7D212522}"/>
              </a:ext>
            </a:extLst>
          </p:cNvPr>
          <p:cNvSpPr txBox="1"/>
          <p:nvPr/>
        </p:nvSpPr>
        <p:spPr>
          <a:xfrm rot="18477984">
            <a:off x="5721243" y="4986176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42 volumes</a:t>
            </a:r>
          </a:p>
        </p:txBody>
      </p:sp>
    </p:spTree>
    <p:extLst>
      <p:ext uri="{BB962C8B-B14F-4D97-AF65-F5344CB8AC3E}">
        <p14:creationId xmlns:p14="http://schemas.microsoft.com/office/powerpoint/2010/main" val="316408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329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Isotherms and isochores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4E52F-7DE6-52F4-8C43-1E92D3A54C18}"/>
              </a:ext>
            </a:extLst>
          </p:cNvPr>
          <p:cNvGrpSpPr/>
          <p:nvPr/>
        </p:nvGrpSpPr>
        <p:grpSpPr>
          <a:xfrm>
            <a:off x="170208" y="1335046"/>
            <a:ext cx="4895087" cy="4223544"/>
            <a:chOff x="170208" y="1335045"/>
            <a:chExt cx="5737126" cy="45243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959959-934E-2010-F1C8-CB3D9E90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08" y="1335045"/>
              <a:ext cx="5737126" cy="4524315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0135BD-4AB0-FC0D-AEBD-A934ED33BC4A}"/>
                </a:ext>
              </a:extLst>
            </p:cNvPr>
            <p:cNvSpPr/>
            <p:nvPr/>
          </p:nvSpPr>
          <p:spPr>
            <a:xfrm>
              <a:off x="1828801" y="2579427"/>
              <a:ext cx="1842448" cy="2210935"/>
            </a:xfrm>
            <a:custGeom>
              <a:avLst/>
              <a:gdLst>
                <a:gd name="connsiteX0" fmla="*/ 0 w 1842448"/>
                <a:gd name="connsiteY0" fmla="*/ 0 h 2470245"/>
                <a:gd name="connsiteX1" fmla="*/ 13648 w 1842448"/>
                <a:gd name="connsiteY1" fmla="*/ 286603 h 2470245"/>
                <a:gd name="connsiteX2" fmla="*/ 40943 w 1842448"/>
                <a:gd name="connsiteY2" fmla="*/ 559558 h 2470245"/>
                <a:gd name="connsiteX3" fmla="*/ 68239 w 1842448"/>
                <a:gd name="connsiteY3" fmla="*/ 900752 h 2470245"/>
                <a:gd name="connsiteX4" fmla="*/ 109182 w 1842448"/>
                <a:gd name="connsiteY4" fmla="*/ 1201003 h 2470245"/>
                <a:gd name="connsiteX5" fmla="*/ 163773 w 1842448"/>
                <a:gd name="connsiteY5" fmla="*/ 1473958 h 2470245"/>
                <a:gd name="connsiteX6" fmla="*/ 286603 w 1842448"/>
                <a:gd name="connsiteY6" fmla="*/ 1746913 h 2470245"/>
                <a:gd name="connsiteX7" fmla="*/ 573206 w 1842448"/>
                <a:gd name="connsiteY7" fmla="*/ 1965277 h 2470245"/>
                <a:gd name="connsiteX8" fmla="*/ 928048 w 1842448"/>
                <a:gd name="connsiteY8" fmla="*/ 2115403 h 2470245"/>
                <a:gd name="connsiteX9" fmla="*/ 1269242 w 1842448"/>
                <a:gd name="connsiteY9" fmla="*/ 2251880 h 2470245"/>
                <a:gd name="connsiteX10" fmla="*/ 1514902 w 1842448"/>
                <a:gd name="connsiteY10" fmla="*/ 2347415 h 2470245"/>
                <a:gd name="connsiteX11" fmla="*/ 1842448 w 1842448"/>
                <a:gd name="connsiteY11" fmla="*/ 2470245 h 24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2448" h="2470245">
                  <a:moveTo>
                    <a:pt x="0" y="0"/>
                  </a:moveTo>
                  <a:cubicBezTo>
                    <a:pt x="3412" y="96671"/>
                    <a:pt x="6824" y="193343"/>
                    <a:pt x="13648" y="286603"/>
                  </a:cubicBezTo>
                  <a:cubicBezTo>
                    <a:pt x="20472" y="379863"/>
                    <a:pt x="31845" y="457200"/>
                    <a:pt x="40943" y="559558"/>
                  </a:cubicBezTo>
                  <a:cubicBezTo>
                    <a:pt x="50042" y="661916"/>
                    <a:pt x="56866" y="793845"/>
                    <a:pt x="68239" y="900752"/>
                  </a:cubicBezTo>
                  <a:cubicBezTo>
                    <a:pt x="79612" y="1007659"/>
                    <a:pt x="93260" y="1105469"/>
                    <a:pt x="109182" y="1201003"/>
                  </a:cubicBezTo>
                  <a:cubicBezTo>
                    <a:pt x="125104" y="1296537"/>
                    <a:pt x="134203" y="1382973"/>
                    <a:pt x="163773" y="1473958"/>
                  </a:cubicBezTo>
                  <a:cubicBezTo>
                    <a:pt x="193343" y="1564943"/>
                    <a:pt x="218364" y="1665027"/>
                    <a:pt x="286603" y="1746913"/>
                  </a:cubicBezTo>
                  <a:cubicBezTo>
                    <a:pt x="354842" y="1828799"/>
                    <a:pt x="466299" y="1903862"/>
                    <a:pt x="573206" y="1965277"/>
                  </a:cubicBezTo>
                  <a:cubicBezTo>
                    <a:pt x="680114" y="2026692"/>
                    <a:pt x="812042" y="2067636"/>
                    <a:pt x="928048" y="2115403"/>
                  </a:cubicBezTo>
                  <a:cubicBezTo>
                    <a:pt x="1044054" y="2163170"/>
                    <a:pt x="1269242" y="2251880"/>
                    <a:pt x="1269242" y="2251880"/>
                  </a:cubicBezTo>
                  <a:lnTo>
                    <a:pt x="1514902" y="2347415"/>
                  </a:lnTo>
                  <a:lnTo>
                    <a:pt x="1842448" y="2470245"/>
                  </a:lnTo>
                </a:path>
              </a:pathLst>
            </a:custGeom>
            <a:ln w="1270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3831847-2EDA-EC94-3462-99B47590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6" y="1174625"/>
            <a:ext cx="4895087" cy="42235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B69A02-8694-957F-8113-B07F3E790844}"/>
              </a:ext>
            </a:extLst>
          </p:cNvPr>
          <p:cNvCxnSpPr/>
          <p:nvPr/>
        </p:nvCxnSpPr>
        <p:spPr>
          <a:xfrm flipH="1">
            <a:off x="7712242" y="3717758"/>
            <a:ext cx="1155032" cy="56548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B3C0D-A463-72AD-9B20-4F8C341CE294}"/>
              </a:ext>
            </a:extLst>
          </p:cNvPr>
          <p:cNvSpPr txBox="1"/>
          <p:nvPr/>
        </p:nvSpPr>
        <p:spPr>
          <a:xfrm>
            <a:off x="996619" y="5292121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Isotherm</a:t>
            </a:r>
            <a:r>
              <a:rPr lang="en-US" sz="2400" dirty="0"/>
              <a:t> = path of constant </a:t>
            </a:r>
            <a:r>
              <a:rPr lang="en-US" sz="2400" b="1" dirty="0"/>
              <a:t>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43D1C-636C-40C3-332F-33A9606A638C}"/>
              </a:ext>
            </a:extLst>
          </p:cNvPr>
          <p:cNvSpPr txBox="1"/>
          <p:nvPr/>
        </p:nvSpPr>
        <p:spPr>
          <a:xfrm>
            <a:off x="6900114" y="5267876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Isochore</a:t>
            </a:r>
            <a:r>
              <a:rPr lang="en-US" sz="2400" dirty="0"/>
              <a:t> = path of constant </a:t>
            </a:r>
            <a:r>
              <a:rPr lang="en-US" sz="2400" b="1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02554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talked about why we would expect a real gas (here, approximated as a van der Waals gas) might have higher or lower pressure than an ideal gas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62592F-68B2-FBA0-D3DA-55CAD1045983}"/>
              </a:ext>
            </a:extLst>
          </p:cNvPr>
          <p:cNvGrpSpPr/>
          <p:nvPr/>
        </p:nvGrpSpPr>
        <p:grpSpPr>
          <a:xfrm>
            <a:off x="391824" y="950116"/>
            <a:ext cx="5517852" cy="5311876"/>
            <a:chOff x="3279407" y="950116"/>
            <a:chExt cx="5517852" cy="53118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944FEC2-EE9D-0462-CE37-CDBC1C4452CE}"/>
                </a:ext>
              </a:extLst>
            </p:cNvPr>
            <p:cNvGrpSpPr/>
            <p:nvPr/>
          </p:nvGrpSpPr>
          <p:grpSpPr>
            <a:xfrm>
              <a:off x="3279407" y="950116"/>
              <a:ext cx="5517852" cy="5311876"/>
              <a:chOff x="3279408" y="950116"/>
              <a:chExt cx="5517852" cy="531187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9409232-7B78-3249-8DDF-03BA4016C05A}"/>
                  </a:ext>
                </a:extLst>
              </p:cNvPr>
              <p:cNvGrpSpPr/>
              <p:nvPr/>
            </p:nvGrpSpPr>
            <p:grpSpPr>
              <a:xfrm>
                <a:off x="3279408" y="5430995"/>
                <a:ext cx="5517852" cy="830997"/>
                <a:chOff x="549119" y="5031167"/>
                <a:chExt cx="5517852" cy="830997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15FB8220-1335-4F44-AE71-312BD9823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19" y="5293136"/>
                  <a:ext cx="599982" cy="0"/>
                </a:xfrm>
                <a:prstGeom prst="straightConnector1">
                  <a:avLst/>
                </a:prstGeom>
                <a:ln w="38100"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Attractions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Repulsions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867" t="-4545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5E6BB03-8258-D944-B2E5-749F4E2C7B85}"/>
                  </a:ext>
                </a:extLst>
              </p:cNvPr>
              <p:cNvGrpSpPr/>
              <p:nvPr/>
            </p:nvGrpSpPr>
            <p:grpSpPr>
              <a:xfrm>
                <a:off x="3818564" y="950116"/>
                <a:ext cx="4902525" cy="4296254"/>
                <a:chOff x="801045" y="1575076"/>
                <a:chExt cx="3718056" cy="355375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6A8A09-647F-8D4C-B1FA-4D57EE210D6F}"/>
                    </a:ext>
                  </a:extLst>
                </p:cNvPr>
                <p:cNvGrpSpPr/>
                <p:nvPr/>
              </p:nvGrpSpPr>
              <p:grpSpPr>
                <a:xfrm>
                  <a:off x="801045" y="1575076"/>
                  <a:ext cx="3718056" cy="3553750"/>
                  <a:chOff x="5651292" y="1334126"/>
                  <a:chExt cx="6041036" cy="4961744"/>
                </a:xfrm>
              </p:grpSpPr>
              <p:sp>
                <p:nvSpPr>
                  <p:cNvPr id="5" name="Frame 4">
                    <a:extLst>
                      <a:ext uri="{FF2B5EF4-FFF2-40B4-BE49-F238E27FC236}">
                        <a16:creationId xmlns:a16="http://schemas.microsoft.com/office/drawing/2014/main" id="{FF9F6CD7-01F7-FA4F-8548-AD403B113585}"/>
                      </a:ext>
                    </a:extLst>
                  </p:cNvPr>
                  <p:cNvSpPr/>
                  <p:nvPr/>
                </p:nvSpPr>
                <p:spPr>
                  <a:xfrm>
                    <a:off x="5651292" y="1334126"/>
                    <a:ext cx="6041036" cy="4961744"/>
                  </a:xfrm>
                  <a:prstGeom prst="frame">
                    <a:avLst>
                      <a:gd name="adj1" fmla="val 192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687B8BA3-F800-634B-AA10-D5745AB84824}"/>
                      </a:ext>
                    </a:extLst>
                  </p:cNvPr>
                  <p:cNvGrpSpPr/>
                  <p:nvPr/>
                </p:nvGrpSpPr>
                <p:grpSpPr>
                  <a:xfrm>
                    <a:off x="6016053" y="2083631"/>
                    <a:ext cx="4994223" cy="3667594"/>
                    <a:chOff x="6016053" y="2083631"/>
                    <a:chExt cx="4994223" cy="3667594"/>
                  </a:xfrm>
                  <a:solidFill>
                    <a:srgbClr val="7030A0"/>
                  </a:solidFill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883F30B2-3024-2743-AC8F-0423E24EA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75EACC02-39AF-884A-B5C2-8D829EA20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3F5B0901-9861-A44D-AABF-6C220FE55C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6781" y="3259298"/>
                      <a:ext cx="149903" cy="149902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ECA16822-391F-264A-80D2-2F99CBEEC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0085" y="362948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F10F0DA-F371-5241-96A4-FC441706E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796EDDB3-21B1-AB44-9D16-B8CC5E789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8243" y="2083631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9E0422C2-635C-DE42-8BD7-0E1B6B9B3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774366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EF58C009-DFB5-FD47-9196-495EB737B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A872D28-0CDF-D743-B35B-6E55A889D7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0374" y="46244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7926771C-7B5F-A542-8875-DF2287B31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8420AE38-30C1-E44B-B3EB-5EA7D0D3B806}"/>
                      </a:ext>
                    </a:extLst>
                  </p:cNvPr>
                  <p:cNvGrpSpPr/>
                  <p:nvPr/>
                </p:nvGrpSpPr>
                <p:grpSpPr>
                  <a:xfrm>
                    <a:off x="6212174" y="1656413"/>
                    <a:ext cx="4910528" cy="4094812"/>
                    <a:chOff x="6016053" y="2263514"/>
                    <a:chExt cx="4087318" cy="3487711"/>
                  </a:xfrm>
                  <a:solidFill>
                    <a:srgbClr val="FF0000"/>
                  </a:solidFill>
                </p:grpSpPr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A7FF904-39A6-A94D-BA84-F98CD3A99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8A087CD-A1A8-3342-84E9-A8B45ACF1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5DA65F31-F3E4-D74E-8C68-0A0199BBE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4543" y="303542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22BCBD8F-0B6B-F046-8F0F-19DB56CAC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246" y="3244729"/>
                      <a:ext cx="149902" cy="14990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5F08170C-E34A-8045-8B35-C1C11C118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20FCD69-E357-7A4F-928B-7301232F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7236" y="26382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37B1BCB1-494F-6940-B468-D6753808D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10294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DADC750A-1708-B84C-81AF-374E66E8F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38F6322-5EEE-BD4D-98FB-F811EB255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69" y="442310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8501C18-6F1D-DC46-8451-127F946C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2FEC0060-0413-F742-AF00-A92363A97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26243" y="2883377"/>
                    <a:ext cx="1291039" cy="29711"/>
                  </a:xfrm>
                  <a:prstGeom prst="straightConnector1">
                    <a:avLst/>
                  </a:prstGeom>
                  <a:ln w="635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AC283DC-3447-9742-B528-519695DC3DF8}"/>
                    </a:ext>
                  </a:extLst>
                </p:cNvPr>
                <p:cNvCxnSpPr/>
                <p:nvPr/>
              </p:nvCxnSpPr>
              <p:spPr>
                <a:xfrm flipV="1">
                  <a:off x="1962710" y="2544966"/>
                  <a:ext cx="697363" cy="125716"/>
                </a:xfrm>
                <a:prstGeom prst="straightConnector1">
                  <a:avLst/>
                </a:prstGeom>
                <a:ln w="38100"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4220FFD-C38D-1F48-87CE-0FA623461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560" y="2776504"/>
                  <a:ext cx="514733" cy="1915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3D98F1D-5CAB-434F-AC29-59BDA0ACCCAE}"/>
                    </a:ext>
                  </a:extLst>
                </p:cNvPr>
                <p:cNvSpPr txBox="1"/>
                <p:nvPr/>
              </p:nvSpPr>
              <p:spPr>
                <a:xfrm>
                  <a:off x="2578002" y="2553318"/>
                  <a:ext cx="18293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Intermolecular forces</a:t>
                  </a:r>
                </a:p>
              </p:txBody>
            </p:sp>
          </p:grp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D26EC9DE-CEF2-E916-9DF1-C03F018AB2D1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18" y="6039674"/>
              <a:ext cx="5999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D2C28-74C3-8EB4-59ED-CAEE6E2FD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5" t="19315" r="37993" b="47321"/>
          <a:stretch/>
        </p:blipFill>
        <p:spPr>
          <a:xfrm>
            <a:off x="6686403" y="950116"/>
            <a:ext cx="3817147" cy="13091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9F5980-01AF-98AB-08E7-E8E56A7D6291}"/>
              </a:ext>
            </a:extLst>
          </p:cNvPr>
          <p:cNvSpPr txBox="1"/>
          <p:nvPr/>
        </p:nvSpPr>
        <p:spPr>
          <a:xfrm>
            <a:off x="6146690" y="2876798"/>
            <a:ext cx="5740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“a” is big, intermolecular </a:t>
            </a:r>
            <a:r>
              <a:rPr lang="en-US" sz="2400" b="1" dirty="0">
                <a:solidFill>
                  <a:schemeClr val="accent1"/>
                </a:solidFill>
              </a:rPr>
              <a:t>attraction</a:t>
            </a:r>
            <a:r>
              <a:rPr lang="en-US" sz="2400" dirty="0"/>
              <a:t> (“stickiness”)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chemeClr val="accent1"/>
                </a:solidFill>
              </a:rPr>
              <a:t>smaller than ideal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“b” is big, intermolecular </a:t>
            </a:r>
            <a:r>
              <a:rPr lang="en-US" sz="2400" b="1" dirty="0">
                <a:solidFill>
                  <a:srgbClr val="FF0000"/>
                </a:solidFill>
              </a:rPr>
              <a:t>repulsion</a:t>
            </a:r>
            <a:r>
              <a:rPr lang="en-US" sz="2400" dirty="0"/>
              <a:t>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rgbClr val="FF0000"/>
                </a:solidFill>
              </a:rPr>
              <a:t>bigger than ideal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91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8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1. 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428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Scalar variables vs grid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414B3-F6AC-984C-9767-B13A9D702896}"/>
              </a:ext>
            </a:extLst>
          </p:cNvPr>
          <p:cNvSpPr txBox="1"/>
          <p:nvPr/>
        </p:nvSpPr>
        <p:spPr>
          <a:xfrm>
            <a:off x="1300580" y="2935607"/>
            <a:ext cx="9565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our Python code so far, we’ve generally used this naming convention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V, T, P to refer to </a:t>
            </a:r>
            <a:r>
              <a:rPr lang="en-US" sz="2400" b="1" dirty="0"/>
              <a:t>scalars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Vgrid</a:t>
            </a:r>
            <a:r>
              <a:rPr lang="en-US" sz="2400" dirty="0"/>
              <a:t>, </a:t>
            </a:r>
            <a:r>
              <a:rPr lang="en-US" sz="2400" dirty="0" err="1"/>
              <a:t>Tgrid</a:t>
            </a:r>
            <a:r>
              <a:rPr lang="en-US" sz="2400" dirty="0"/>
              <a:t>, </a:t>
            </a:r>
            <a:r>
              <a:rPr lang="en-US" sz="2400" dirty="0" err="1"/>
              <a:t>Pgrid</a:t>
            </a:r>
            <a:r>
              <a:rPr lang="en-US" sz="2400" dirty="0"/>
              <a:t> to refer to </a:t>
            </a:r>
            <a:r>
              <a:rPr lang="en-US" sz="2400" b="1" dirty="0"/>
              <a:t>grids </a:t>
            </a:r>
            <a:r>
              <a:rPr lang="en-US" sz="2400" dirty="0"/>
              <a:t>(often made by </a:t>
            </a:r>
            <a:r>
              <a:rPr lang="en-US" sz="2400" dirty="0" err="1"/>
              <a:t>PL.Statespace</a:t>
            </a:r>
            <a:r>
              <a:rPr lang="en-US" sz="2400" dirty="0"/>
              <a:t>) 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(This naming convention is violated all the time, by the way, so you need to pay attention to how these are created to really know the difference.)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C8238-3613-9643-B081-6502249FACE7}"/>
              </a:ext>
            </a:extLst>
          </p:cNvPr>
          <p:cNvGrpSpPr/>
          <p:nvPr/>
        </p:nvGrpSpPr>
        <p:grpSpPr>
          <a:xfrm>
            <a:off x="579832" y="692474"/>
            <a:ext cx="4642502" cy="830997"/>
            <a:chOff x="579832" y="570554"/>
            <a:chExt cx="4642502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0C48B-AA5F-7A45-8E2F-22C00EE52E86}"/>
                </a:ext>
              </a:extLst>
            </p:cNvPr>
            <p:cNvSpPr txBox="1"/>
            <p:nvPr/>
          </p:nvSpPr>
          <p:spPr>
            <a:xfrm>
              <a:off x="744424" y="570554"/>
              <a:ext cx="4477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b="1" dirty="0"/>
                <a:t>scalar</a:t>
              </a:r>
              <a:r>
                <a:rPr lang="en-US" sz="2400" dirty="0"/>
                <a:t> = a single number, like a volume or temperature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78ADF9-1FD1-184F-A9CD-DB5CB5EE5CBC}"/>
                </a:ext>
              </a:extLst>
            </p:cNvPr>
            <p:cNvSpPr/>
            <p:nvPr/>
          </p:nvSpPr>
          <p:spPr>
            <a:xfrm>
              <a:off x="579832" y="904583"/>
              <a:ext cx="712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C861C0-4624-8342-B743-DF729EBE454A}"/>
              </a:ext>
            </a:extLst>
          </p:cNvPr>
          <p:cNvGrpSpPr/>
          <p:nvPr/>
        </p:nvGrpSpPr>
        <p:grpSpPr>
          <a:xfrm>
            <a:off x="7002379" y="794361"/>
            <a:ext cx="4445197" cy="1798336"/>
            <a:chOff x="6269573" y="1277215"/>
            <a:chExt cx="4445197" cy="17983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76F509-2261-DD4F-9C0D-287E51446786}"/>
                </a:ext>
              </a:extLst>
            </p:cNvPr>
            <p:cNvGrpSpPr/>
            <p:nvPr/>
          </p:nvGrpSpPr>
          <p:grpSpPr>
            <a:xfrm>
              <a:off x="6269573" y="1277215"/>
              <a:ext cx="4445197" cy="1798336"/>
              <a:chOff x="-257366" y="1683417"/>
              <a:chExt cx="4445197" cy="17983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79CC66E-06C0-9C46-8AA4-908273E65ACF}"/>
                  </a:ext>
                </a:extLst>
              </p:cNvPr>
              <p:cNvGrpSpPr/>
              <p:nvPr/>
            </p:nvGrpSpPr>
            <p:grpSpPr>
              <a:xfrm>
                <a:off x="827114" y="1683417"/>
                <a:ext cx="2778826" cy="1092336"/>
                <a:chOff x="5522026" y="2805621"/>
                <a:chExt cx="2778826" cy="1092336"/>
              </a:xfrm>
            </p:grpSpPr>
            <p:sp>
              <p:nvSpPr>
                <p:cNvPr id="4" name="Parallelogram 3">
                  <a:extLst>
                    <a:ext uri="{FF2B5EF4-FFF2-40B4-BE49-F238E27FC236}">
                      <a16:creationId xmlns:a16="http://schemas.microsoft.com/office/drawing/2014/main" id="{DB66A028-D8EE-854E-BA45-BBDACF86518E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4BF0CA-E52D-7F44-8F8D-74F7F12F7AAA}"/>
                    </a:ext>
                  </a:extLst>
                </p:cNvPr>
                <p:cNvSpPr txBox="1"/>
                <p:nvPr/>
              </p:nvSpPr>
              <p:spPr>
                <a:xfrm>
                  <a:off x="6234545" y="3436292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1AC2B5-AC3C-9F46-A79D-83CA47F9C18E}"/>
                    </a:ext>
                  </a:extLst>
                </p:cNvPr>
                <p:cNvSpPr txBox="1"/>
                <p:nvPr/>
              </p:nvSpPr>
              <p:spPr>
                <a:xfrm>
                  <a:off x="7398327" y="2974628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9FB4C-5DED-F245-B35C-180FE92DA9B7}"/>
                  </a:ext>
                </a:extLst>
              </p:cNvPr>
              <p:cNvSpPr txBox="1"/>
              <p:nvPr/>
            </p:nvSpPr>
            <p:spPr>
              <a:xfrm>
                <a:off x="-257366" y="2650756"/>
                <a:ext cx="44451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grid</a:t>
                </a:r>
                <a:r>
                  <a:rPr lang="en-US" sz="2400" dirty="0"/>
                  <a:t> =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numbers (here, T,V state space)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440D2D-1139-3A49-A21C-EDFDC990FCB2}"/>
                </a:ext>
              </a:extLst>
            </p:cNvPr>
            <p:cNvGrpSpPr/>
            <p:nvPr/>
          </p:nvGrpSpPr>
          <p:grpSpPr>
            <a:xfrm rot="19409985">
              <a:off x="7498792" y="1630007"/>
              <a:ext cx="638180" cy="77348"/>
              <a:chOff x="6182056" y="1995767"/>
              <a:chExt cx="638180" cy="7734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8522AB-F416-B045-9548-F4715650771C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339A9E-28EF-CD49-8917-2E95A6370B17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65699-DDD5-734C-ACBE-0542717C9AD2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F2B536-33DD-924D-A8C2-73BC0B1F39E8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68BE303-B51A-1047-A939-33065FBD5D32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A68ADA-C105-514E-BE73-FB49FD1A4E2F}"/>
                </a:ext>
              </a:extLst>
            </p:cNvPr>
            <p:cNvGrpSpPr/>
            <p:nvPr/>
          </p:nvGrpSpPr>
          <p:grpSpPr>
            <a:xfrm>
              <a:off x="7699960" y="1806791"/>
              <a:ext cx="638180" cy="77348"/>
              <a:chOff x="6182056" y="1995767"/>
              <a:chExt cx="638180" cy="7734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C66C798-E733-4949-8F78-3F5CDD98D4AF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1FFE43-00EC-4F46-B79B-C91ED0670350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441224-18B4-A14A-A968-F304AC3B6FC5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DBFBA3A-5814-7E46-B627-12841941A80A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BE8D93-6675-1342-841F-3C20AB65A097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00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1. 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F34E67-6E41-7337-BE5C-6FC50F1BFC88}"/>
              </a:ext>
            </a:extLst>
          </p:cNvPr>
          <p:cNvSpPr txBox="1"/>
          <p:nvPr/>
        </p:nvSpPr>
        <p:spPr>
          <a:xfrm>
            <a:off x="5913142" y="5927604"/>
            <a:ext cx="627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>
                <a:solidFill>
                  <a:schemeClr val="tx1"/>
                </a:solidFill>
              </a:rPr>
              <a:t>. But what causes intermolecular attractions or repulsion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190351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molecules are slightly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sticky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DF2D19-A35D-7675-FFE1-BEFCB52DC985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DBCCA2-2A7B-085D-2D7B-705FCFD88777}"/>
              </a:ext>
            </a:extLst>
          </p:cNvPr>
          <p:cNvCxnSpPr>
            <a:cxnSpLocks/>
          </p:cNvCxnSpPr>
          <p:nvPr/>
        </p:nvCxnSpPr>
        <p:spPr>
          <a:xfrm flipH="1">
            <a:off x="8598141" y="2416520"/>
            <a:ext cx="245883" cy="625543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152110" y="105744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But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have a </a:t>
            </a:r>
            <a:r>
              <a:rPr lang="en-US" sz="2400" b="1" dirty="0">
                <a:solidFill>
                  <a:srgbClr val="7030A0"/>
                </a:solidFill>
              </a:rPr>
              <a:t>charge imbalance </a:t>
            </a:r>
            <a:r>
              <a:rPr lang="en-US" sz="2400" b="1" dirty="0"/>
              <a:t>that makes </a:t>
            </a:r>
            <a:r>
              <a:rPr lang="en-US" sz="2400" b="1" dirty="0">
                <a:solidFill>
                  <a:srgbClr val="7030A0"/>
                </a:solidFill>
              </a:rPr>
              <a:t>electrostatic attractions </a:t>
            </a:r>
            <a:r>
              <a:rPr lang="en-US" sz="2400" b="1" dirty="0"/>
              <a:t>possible too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8C39F71-AA6B-1454-518B-690B286C91B3}"/>
                </a:ext>
              </a:extLst>
            </p:cNvPr>
            <p:cNvCxnSpPr>
              <a:cxnSpLocks/>
            </p:cNvCxnSpPr>
            <p:nvPr/>
          </p:nvCxnSpPr>
          <p:spPr>
            <a:xfrm>
              <a:off x="8261767" y="4129227"/>
              <a:ext cx="179891" cy="940466"/>
            </a:xfrm>
            <a:prstGeom prst="straightConnector1">
              <a:avLst/>
            </a:prstGeom>
            <a:ln w="6350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ADC0ABA-A61C-FF44-56C5-4B7FE76C0119}"/>
              </a:ext>
            </a:extLst>
          </p:cNvPr>
          <p:cNvSpPr txBox="1"/>
          <p:nvPr/>
        </p:nvSpPr>
        <p:spPr>
          <a:xfrm>
            <a:off x="3948901" y="2915315"/>
            <a:ext cx="3264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</a:t>
            </a:r>
            <a:r>
              <a:rPr lang="en-US" sz="2400" dirty="0"/>
              <a:t> is possible between two </a:t>
            </a: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dirty="0"/>
              <a:t> molecules when they’re lined up right.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8DBE182-7B86-7EAD-2975-94EBE0F404CF}"/>
              </a:ext>
            </a:extLst>
          </p:cNvPr>
          <p:cNvSpPr txBox="1"/>
          <p:nvPr/>
        </p:nvSpPr>
        <p:spPr>
          <a:xfrm>
            <a:off x="9382568" y="2752261"/>
            <a:ext cx="2809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dirty="0"/>
              <a:t>not possible between </a:t>
            </a:r>
            <a:r>
              <a:rPr lang="en-US" sz="2400" b="1" dirty="0" err="1"/>
              <a:t>Ar</a:t>
            </a:r>
            <a:r>
              <a:rPr lang="en-US" sz="2400" dirty="0"/>
              <a:t> atoms.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D9211-464E-6DDE-04A7-23C1D174A56A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486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7822234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7758666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4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7822234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7758666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016D1-5D1C-31E8-0DDE-13177A95B31C}"/>
              </a:ext>
            </a:extLst>
          </p:cNvPr>
          <p:cNvSpPr txBox="1"/>
          <p:nvPr/>
        </p:nvSpPr>
        <p:spPr>
          <a:xfrm>
            <a:off x="2233946" y="5250119"/>
            <a:ext cx="318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vdw “a” is bigger for CO</a:t>
            </a:r>
            <a:r>
              <a:rPr lang="en-US" sz="2400" baseline="-25000" dirty="0"/>
              <a:t>2</a:t>
            </a:r>
            <a:r>
              <a:rPr lang="en-US" sz="2400" dirty="0"/>
              <a:t> than for </a:t>
            </a:r>
            <a:r>
              <a:rPr lang="en-US" sz="2400" dirty="0" err="1"/>
              <a:t>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76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9374309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9406993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016D1-5D1C-31E8-0DDE-13177A95B31C}"/>
              </a:ext>
            </a:extLst>
          </p:cNvPr>
          <p:cNvSpPr txBox="1"/>
          <p:nvPr/>
        </p:nvSpPr>
        <p:spPr>
          <a:xfrm>
            <a:off x="2233946" y="5250119"/>
            <a:ext cx="318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vdw “b” is bigger for CO</a:t>
            </a:r>
            <a:r>
              <a:rPr lang="en-US" sz="2400" baseline="-25000" dirty="0"/>
              <a:t>2</a:t>
            </a:r>
            <a:r>
              <a:rPr lang="en-US" sz="2400" dirty="0"/>
              <a:t> than for </a:t>
            </a:r>
            <a:r>
              <a:rPr lang="en-US" sz="2400" dirty="0" err="1"/>
              <a:t>Ar</a:t>
            </a:r>
            <a:r>
              <a:rPr lang="en-US" sz="2400" dirty="0"/>
              <a:t> too</a:t>
            </a:r>
          </a:p>
        </p:txBody>
      </p:sp>
    </p:spTree>
    <p:extLst>
      <p:ext uri="{BB962C8B-B14F-4D97-AF65-F5344CB8AC3E}">
        <p14:creationId xmlns:p14="http://schemas.microsoft.com/office/powerpoint/2010/main" val="59298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201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201069"/>
              </a:xfrm>
              <a:prstGeom prst="rect">
                <a:avLst/>
              </a:prstGeo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992CA-4151-08C5-10A4-05217E4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4" y="4824644"/>
            <a:ext cx="4785150" cy="187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5AF106-40F2-0D7C-1ADF-FEBA89699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93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𝐴𝑟</m:t>
                        </m:r>
                      </m:e>
                    </m:d>
                  </m:oMath>
                </a14:m>
                <a:r>
                  <a:rPr lang="en-US" sz="2400" dirty="0"/>
                  <a:t> (probably)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939733"/>
              </a:xfrm>
              <a:prstGeom prst="rect">
                <a:avLst/>
              </a:prstGeo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47CEE0-E8F7-F40A-C447-3A7AC433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22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7881D-4E67-6AA0-0CE1-957B41533E80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43CC8B-BA77-A256-D90B-7C2E383E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992CA-4151-08C5-10A4-05217E49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4338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𝐴𝑟</m:t>
                        </m:r>
                      </m:e>
                    </m:d>
                  </m:oMath>
                </a14:m>
                <a:r>
                  <a:rPr lang="en-US" sz="2400" dirty="0"/>
                  <a:t> (probably)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Can you get the number?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4338239"/>
              </a:xfrm>
              <a:prstGeom prst="rect">
                <a:avLst/>
              </a:prstGeom>
              <a:blipFill>
                <a:blip r:embed="rId5"/>
                <a:stretch>
                  <a:fillRect l="-1452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EFA9FB-BF12-E830-709C-A94EE2F97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9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72"/>
          <a:stretch/>
        </p:blipFill>
        <p:spPr>
          <a:xfrm>
            <a:off x="160320" y="902368"/>
            <a:ext cx="11843094" cy="11911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3FBDFA-0574-264D-D234-BEF538B18828}"/>
              </a:ext>
            </a:extLst>
          </p:cNvPr>
          <p:cNvGrpSpPr/>
          <p:nvPr/>
        </p:nvGrpSpPr>
        <p:grpSpPr>
          <a:xfrm>
            <a:off x="4058653" y="2177716"/>
            <a:ext cx="1475873" cy="1765449"/>
            <a:chOff x="4058653" y="2177716"/>
            <a:chExt cx="1475873" cy="176544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63AA140-262E-EE34-ABF3-DC7FF4CEA05B}"/>
                </a:ext>
              </a:extLst>
            </p:cNvPr>
            <p:cNvCxnSpPr/>
            <p:nvPr/>
          </p:nvCxnSpPr>
          <p:spPr>
            <a:xfrm flipV="1">
              <a:off x="4692316" y="2177716"/>
              <a:ext cx="0" cy="75798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8C10C-7825-FF34-7234-E2C2CF7ECC78}"/>
                </a:ext>
              </a:extLst>
            </p:cNvPr>
            <p:cNvSpPr txBox="1"/>
            <p:nvPr/>
          </p:nvSpPr>
          <p:spPr>
            <a:xfrm>
              <a:off x="4058653" y="3112168"/>
              <a:ext cx="147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# of </a:t>
              </a:r>
              <a:r>
                <a:rPr lang="en-US" sz="2400" b="1" dirty="0"/>
                <a:t>rows</a:t>
              </a:r>
              <a:r>
                <a:rPr lang="en-US" sz="2400" dirty="0"/>
                <a:t> in the grid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745C8-6ECC-65D8-9D9D-876AB9F32C05}"/>
              </a:ext>
            </a:extLst>
          </p:cNvPr>
          <p:cNvGrpSpPr/>
          <p:nvPr/>
        </p:nvGrpSpPr>
        <p:grpSpPr>
          <a:xfrm>
            <a:off x="5029201" y="2093495"/>
            <a:ext cx="1917031" cy="3791582"/>
            <a:chOff x="4058653" y="151583"/>
            <a:chExt cx="1917031" cy="379158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825AE0-FDF6-F026-8C17-C3D42F91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2316" y="151583"/>
              <a:ext cx="0" cy="278412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BD930-D5EE-3721-F9E5-839A5326963C}"/>
                </a:ext>
              </a:extLst>
            </p:cNvPr>
            <p:cNvSpPr txBox="1"/>
            <p:nvPr/>
          </p:nvSpPr>
          <p:spPr>
            <a:xfrm>
              <a:off x="4058653" y="3112168"/>
              <a:ext cx="1917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# of </a:t>
              </a:r>
              <a:r>
                <a:rPr lang="en-US" sz="2400" b="1" dirty="0"/>
                <a:t>columns</a:t>
              </a:r>
              <a:r>
                <a:rPr lang="en-US" sz="2400" dirty="0"/>
                <a:t> in the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6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C8F00F-A0EB-BCBA-F059-AA40537E820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738369-A502-60DC-0022-437988227C7E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DEF461D-8829-2703-4C01-F5CE6D499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83B025-97F1-5CEF-3D1C-A0500CC6FFEB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D02AF507-E3E4-0506-6F88-21CAAA6187AC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FE58AA-E6D5-CEA1-0A5D-6D1BDCAAA28F}"/>
              </a:ext>
            </a:extLst>
          </p:cNvPr>
          <p:cNvGrpSpPr/>
          <p:nvPr/>
        </p:nvGrpSpPr>
        <p:grpSpPr>
          <a:xfrm>
            <a:off x="5921948" y="621406"/>
            <a:ext cx="6768425" cy="4337844"/>
            <a:chOff x="5921948" y="621406"/>
            <a:chExt cx="6768425" cy="43378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0DD7F-E0CC-9FC3-D152-D46CFE84193C}"/>
                </a:ext>
              </a:extLst>
            </p:cNvPr>
            <p:cNvGrpSpPr/>
            <p:nvPr/>
          </p:nvGrpSpPr>
          <p:grpSpPr>
            <a:xfrm>
              <a:off x="5921948" y="621406"/>
              <a:ext cx="6768425" cy="4337844"/>
              <a:chOff x="8040597" y="1496023"/>
              <a:chExt cx="5486080" cy="3620858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90313A8-BB28-D366-52DA-3C9C1FDA1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01" t="6315" r="19430" b="14211"/>
              <a:stretch/>
            </p:blipFill>
            <p:spPr bwMode="auto">
              <a:xfrm>
                <a:off x="8040597" y="1496023"/>
                <a:ext cx="3776644" cy="3620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0C74A5-BE85-DF84-48C9-A1D75CFB63AF}"/>
                  </a:ext>
                </a:extLst>
              </p:cNvPr>
              <p:cNvSpPr txBox="1"/>
              <p:nvPr/>
            </p:nvSpPr>
            <p:spPr>
              <a:xfrm>
                <a:off x="10619543" y="3854862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04E9AC02-0B1D-8410-031D-CB8781F09B21}"/>
                </a:ext>
              </a:extLst>
            </p:cNvPr>
            <p:cNvSpPr/>
            <p:nvPr/>
          </p:nvSpPr>
          <p:spPr>
            <a:xfrm>
              <a:off x="10450827" y="3983539"/>
              <a:ext cx="1562478" cy="747714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67CAA-A965-C3AE-BB3B-65CD96D244C3}"/>
                </a:ext>
              </a:extLst>
            </p:cNvPr>
            <p:cNvSpPr txBox="1"/>
            <p:nvPr/>
          </p:nvSpPr>
          <p:spPr>
            <a:xfrm>
              <a:off x="10733648" y="4223083"/>
              <a:ext cx="145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 1000 K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67519B3-AB18-E115-44E5-9E20B6B87BDB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656B0-7B67-6DCB-44C0-070838D9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72"/>
          <a:stretch/>
        </p:blipFill>
        <p:spPr>
          <a:xfrm>
            <a:off x="160320" y="902368"/>
            <a:ext cx="11843094" cy="1191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8C10C-7825-FF34-7234-E2C2CF7ECC78}"/>
              </a:ext>
            </a:extLst>
          </p:cNvPr>
          <p:cNvSpPr txBox="1"/>
          <p:nvPr/>
        </p:nvSpPr>
        <p:spPr>
          <a:xfrm>
            <a:off x="3553328" y="2373458"/>
            <a:ext cx="1475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</a:t>
            </a:r>
            <a:r>
              <a:rPr lang="en-US" sz="2400" b="1" dirty="0"/>
              <a:t>values </a:t>
            </a:r>
            <a:r>
              <a:rPr lang="en-US" sz="2400" dirty="0"/>
              <a:t>for each row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745C8-6ECC-65D8-9D9D-876AB9F32C05}"/>
              </a:ext>
            </a:extLst>
          </p:cNvPr>
          <p:cNvGrpSpPr/>
          <p:nvPr/>
        </p:nvGrpSpPr>
        <p:grpSpPr>
          <a:xfrm>
            <a:off x="4600068" y="2373458"/>
            <a:ext cx="1917031" cy="2997042"/>
            <a:chOff x="3629520" y="431546"/>
            <a:chExt cx="1917031" cy="29970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825AE0-FDF6-F026-8C17-C3D42F91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708" y="431546"/>
              <a:ext cx="0" cy="170123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BD930-D5EE-3721-F9E5-839A5326963C}"/>
                </a:ext>
              </a:extLst>
            </p:cNvPr>
            <p:cNvSpPr txBox="1"/>
            <p:nvPr/>
          </p:nvSpPr>
          <p:spPr>
            <a:xfrm>
              <a:off x="3629520" y="2228259"/>
              <a:ext cx="1917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Range of </a:t>
              </a:r>
              <a:r>
                <a:rPr lang="en-US" sz="2400" b="1" dirty="0"/>
                <a:t>values</a:t>
              </a:r>
              <a:r>
                <a:rPr lang="en-US" sz="2400" dirty="0"/>
                <a:t> for each column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FD267CCE-3EC6-99FF-2340-0C2193077ECC}"/>
              </a:ext>
            </a:extLst>
          </p:cNvPr>
          <p:cNvSpPr/>
          <p:nvPr/>
        </p:nvSpPr>
        <p:spPr>
          <a:xfrm rot="5400000">
            <a:off x="4195974" y="1893938"/>
            <a:ext cx="239388" cy="512656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F572B30-45B5-8A8A-23EE-6169A72EE72B}"/>
              </a:ext>
            </a:extLst>
          </p:cNvPr>
          <p:cNvSpPr/>
          <p:nvPr/>
        </p:nvSpPr>
        <p:spPr>
          <a:xfrm rot="5400000">
            <a:off x="5182562" y="1901960"/>
            <a:ext cx="239388" cy="512656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37"/>
          <a:stretch/>
        </p:blipFill>
        <p:spPr>
          <a:xfrm>
            <a:off x="160320" y="902368"/>
            <a:ext cx="1184309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2409"/>
          <a:stretch/>
        </p:blipFill>
        <p:spPr>
          <a:xfrm>
            <a:off x="160320" y="902368"/>
            <a:ext cx="11843094" cy="4415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89BA7B-F413-8E15-3A77-FB7CABC3FFA5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8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771"/>
          <a:stretch/>
        </p:blipFill>
        <p:spPr>
          <a:xfrm>
            <a:off x="160320" y="902368"/>
            <a:ext cx="11843094" cy="5079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9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D3D6CB-930E-8395-A67C-881FAEF9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4109"/>
          <a:stretch/>
        </p:blipFill>
        <p:spPr>
          <a:xfrm>
            <a:off x="1046746" y="404396"/>
            <a:ext cx="9864573" cy="29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FB0DB-84C9-FA5B-0488-71FA42B0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1152</Words>
  <Application>Microsoft Macintosh PowerPoint</Application>
  <PresentationFormat>Widescreen</PresentationFormat>
  <Paragraphs>175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100</cp:revision>
  <dcterms:created xsi:type="dcterms:W3CDTF">2018-08-07T04:05:17Z</dcterms:created>
  <dcterms:modified xsi:type="dcterms:W3CDTF">2022-09-23T15:26:45Z</dcterms:modified>
</cp:coreProperties>
</file>